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4779" autoAdjust="0"/>
    <p:restoredTop sz="94718" autoAdjust="0"/>
  </p:normalViewPr>
  <p:slideViewPr>
    <p:cSldViewPr>
      <p:cViewPr varScale="1">
        <p:scale>
          <a:sx n="73" d="100"/>
          <a:sy n="73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6556D-496A-4FCA-BC01-8990C3C5A1F3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CF6EB-1130-4543-8534-1316220F627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CF6EB-1130-4543-8534-1316220F6272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  <p:transition spd="slow" advTm="10000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0000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8EC747-44B0-4FF3-A252-CECE30DA2EFF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727E61-5BE3-4C93-A2F7-4EC7551EC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 advTm="10000">
    <p:checker dir="vert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file:///C:\Users\UseR\Desktop\Hymn%20Kanady.mp3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Wyspa" TargetMode="External"/><Relationship Id="rId13" Type="http://schemas.openxmlformats.org/officeDocument/2006/relationships/hyperlink" Target="http://pl.wikipedia.org/wiki/Klimat" TargetMode="External"/><Relationship Id="rId3" Type="http://schemas.openxmlformats.org/officeDocument/2006/relationships/hyperlink" Target="http://pl.wikipedia.org/wiki/Ameryka_P%C3%B3%C5%82nocna" TargetMode="External"/><Relationship Id="rId7" Type="http://schemas.openxmlformats.org/officeDocument/2006/relationships/hyperlink" Target="http://pl.wikipedia.org/wiki/Ocean_Spokojny" TargetMode="External"/><Relationship Id="rId12" Type="http://schemas.openxmlformats.org/officeDocument/2006/relationships/hyperlink" Target="http://pl.wikipedia.org/wiki/Krajobraz" TargetMode="External"/><Relationship Id="rId2" Type="http://schemas.openxmlformats.org/officeDocument/2006/relationships/hyperlink" Target="http://pl.wikipedia.org/wiki/Kanada" TargetMode="External"/><Relationship Id="rId16" Type="http://schemas.openxmlformats.org/officeDocument/2006/relationships/hyperlink" Target="http://pl.wikipedia.org/wiki/Fau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Ocean_Arktyczny" TargetMode="External"/><Relationship Id="rId11" Type="http://schemas.openxmlformats.org/officeDocument/2006/relationships/hyperlink" Target="http://pl.wikipedia.org/wiki/Lista_pa%C5%84stw_%C5%9Bwiata_wed%C5%82ug_powierzchni" TargetMode="External"/><Relationship Id="rId5" Type="http://schemas.openxmlformats.org/officeDocument/2006/relationships/hyperlink" Target="http://pl.wikipedia.org/wiki/Ocean_Atlantycki" TargetMode="External"/><Relationship Id="rId15" Type="http://schemas.openxmlformats.org/officeDocument/2006/relationships/hyperlink" Target="http://pl.wikipedia.org/wiki/Flora" TargetMode="External"/><Relationship Id="rId10" Type="http://schemas.openxmlformats.org/officeDocument/2006/relationships/hyperlink" Target="http://pl.wikipedia.org/wiki/Nowa_Fundlandia" TargetMode="External"/><Relationship Id="rId4" Type="http://schemas.openxmlformats.org/officeDocument/2006/relationships/hyperlink" Target="http://pl.wikipedia.org/wiki/Ocean" TargetMode="External"/><Relationship Id="rId9" Type="http://schemas.openxmlformats.org/officeDocument/2006/relationships/hyperlink" Target="http://pl.wikipedia.org/wiki/Archipelag_Arktyczny" TargetMode="External"/><Relationship Id="rId14" Type="http://schemas.openxmlformats.org/officeDocument/2006/relationships/hyperlink" Target="http://pl.wikipedia.org/wiki/Ro%C5%9Blinno%C5%9B%C4%87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Historia_Kanady" TargetMode="External"/><Relationship Id="rId13" Type="http://schemas.openxmlformats.org/officeDocument/2006/relationships/hyperlink" Target="http://pl.wikipedia.org/wiki/1608" TargetMode="External"/><Relationship Id="rId18" Type="http://schemas.openxmlformats.org/officeDocument/2006/relationships/hyperlink" Target="http://pl.wikipedia.org/wiki/Dominium_brytyjskie" TargetMode="External"/><Relationship Id="rId26" Type="http://schemas.openxmlformats.org/officeDocument/2006/relationships/hyperlink" Target="http://pl.wikipedia.org/wiki/1949" TargetMode="External"/><Relationship Id="rId3" Type="http://schemas.openxmlformats.org/officeDocument/2006/relationships/hyperlink" Target="http://pl.wikipedia.org/wiki/Wielka_Brytania" TargetMode="External"/><Relationship Id="rId21" Type="http://schemas.openxmlformats.org/officeDocument/2006/relationships/hyperlink" Target="http://pl.wikipedia.org/wiki/1931" TargetMode="External"/><Relationship Id="rId7" Type="http://schemas.openxmlformats.org/officeDocument/2006/relationships/hyperlink" Target="http://pl.wikipedia.org/wiki/Kanada" TargetMode="External"/><Relationship Id="rId12" Type="http://schemas.openxmlformats.org/officeDocument/2006/relationships/hyperlink" Target="http://pl.wikipedia.org/wiki/Nowa_Francja" TargetMode="External"/><Relationship Id="rId17" Type="http://schemas.openxmlformats.org/officeDocument/2006/relationships/hyperlink" Target="http://pl.wikipedia.org/wiki/Pok%C3%B3j_paryski_1763" TargetMode="External"/><Relationship Id="rId25" Type="http://schemas.openxmlformats.org/officeDocument/2006/relationships/hyperlink" Target="http://pl.wikipedia.org/wiki/Organizacja_Narod%C3%B3w_Zjednoczonych" TargetMode="External"/><Relationship Id="rId2" Type="http://schemas.openxmlformats.org/officeDocument/2006/relationships/hyperlink" Target="http://pl.wikipedia.org/wiki/1867" TargetMode="External"/><Relationship Id="rId16" Type="http://schemas.openxmlformats.org/officeDocument/2006/relationships/hyperlink" Target="http://pl.wikipedia.org/wiki/1763" TargetMode="External"/><Relationship Id="rId20" Type="http://schemas.openxmlformats.org/officeDocument/2006/relationships/hyperlink" Target="http://pl.wikipedia.org/wiki/Alianc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R%C3%B3wnole%C5%BCnik" TargetMode="External"/><Relationship Id="rId11" Type="http://schemas.openxmlformats.org/officeDocument/2006/relationships/hyperlink" Target="http://pl.wikipedia.org/wiki/XVII_wiek" TargetMode="External"/><Relationship Id="rId24" Type="http://schemas.openxmlformats.org/officeDocument/2006/relationships/hyperlink" Target="http://pl.wikipedia.org/wiki/1945" TargetMode="External"/><Relationship Id="rId5" Type="http://schemas.openxmlformats.org/officeDocument/2006/relationships/hyperlink" Target="http://pl.wikipedia.org/wiki/Wielkie_Jeziora_P%C3%B3%C5%82nocnoameryka%C5%84skie" TargetMode="External"/><Relationship Id="rId15" Type="http://schemas.openxmlformats.org/officeDocument/2006/relationships/hyperlink" Target="http://pl.wikipedia.org/wiki/XVIII_wiek" TargetMode="External"/><Relationship Id="rId23" Type="http://schemas.openxmlformats.org/officeDocument/2006/relationships/hyperlink" Target="http://pl.wikipedia.org/wiki/II_wojna_%C5%9Bwiatowa" TargetMode="External"/><Relationship Id="rId10" Type="http://schemas.openxmlformats.org/officeDocument/2006/relationships/hyperlink" Target="http://pl.wikipedia.org/wiki/Francja" TargetMode="External"/><Relationship Id="rId19" Type="http://schemas.openxmlformats.org/officeDocument/2006/relationships/hyperlink" Target="http://pl.wikipedia.org/wiki/I_wojna_%C5%9Bwiatowa" TargetMode="External"/><Relationship Id="rId4" Type="http://schemas.openxmlformats.org/officeDocument/2006/relationships/hyperlink" Target="http://pl.wikipedia.org/wiki/Rzeka_%C5%9Awi%C4%99tego_Wawrzy%C5%84ca" TargetMode="External"/><Relationship Id="rId9" Type="http://schemas.openxmlformats.org/officeDocument/2006/relationships/hyperlink" Target="http://pl.wikipedia.org/wiki/XVI_wiek" TargetMode="External"/><Relationship Id="rId14" Type="http://schemas.openxmlformats.org/officeDocument/2006/relationships/hyperlink" Target="http://pl.wikipedia.org/wiki/Qu%C3%A9bec_(miasto)" TargetMode="External"/><Relationship Id="rId22" Type="http://schemas.openxmlformats.org/officeDocument/2006/relationships/hyperlink" Target="http://pl.wikipedia.org/wiki/Wsp%C3%B3lnota_Narod%C3%B3w" TargetMode="External"/><Relationship Id="rId27" Type="http://schemas.openxmlformats.org/officeDocument/2006/relationships/hyperlink" Target="http://pl.wikipedia.org/wiki/NAT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Kanada" TargetMode="External"/><Relationship Id="rId7" Type="http://schemas.openxmlformats.org/officeDocument/2006/relationships/hyperlink" Target="http://pl.wikipedia.org/wiki/Kanada_na_zimowych_igrzyskach_olimpijskich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1924" TargetMode="External"/><Relationship Id="rId5" Type="http://schemas.openxmlformats.org/officeDocument/2006/relationships/hyperlink" Target="http://pl.wikipedia.org/wiki/Zimowe_Igrzyska_Olimpijskie_1924" TargetMode="External"/><Relationship Id="rId4" Type="http://schemas.openxmlformats.org/officeDocument/2006/relationships/hyperlink" Target="http://pl.wikipedia.org/wiki/Zimowe_igrzyska_olimpijski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9900" b="1" i="1" dirty="0" smtClean="0">
                <a:solidFill>
                  <a:srgbClr val="0070C0"/>
                </a:solidFill>
              </a:rPr>
              <a:t>K</a:t>
            </a:r>
            <a:r>
              <a:rPr lang="pl-PL" sz="8000" b="1" i="1" dirty="0" smtClean="0">
                <a:solidFill>
                  <a:srgbClr val="0070C0"/>
                </a:solidFill>
              </a:rPr>
              <a:t>anada</a:t>
            </a:r>
            <a:r>
              <a:rPr lang="pl-PL" sz="9600" i="1" u="sng" dirty="0" smtClean="0">
                <a:solidFill>
                  <a:srgbClr val="0070C0"/>
                </a:solidFill>
              </a:rPr>
              <a:t> </a:t>
            </a:r>
            <a:endParaRPr lang="pl-PL" sz="9600" i="1" u="sng" dirty="0">
              <a:solidFill>
                <a:srgbClr val="0070C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2420888"/>
            <a:ext cx="5739740" cy="4115286"/>
          </a:xfrm>
          <a:prstGeom prst="rect">
            <a:avLst/>
          </a:prstGeom>
          <a:noFill/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Hymn Kanady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2169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numSld="999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6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l-PL" sz="5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ołożenie</a:t>
            </a:r>
            <a:r>
              <a:rPr lang="pl-PL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6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pl-PL" sz="5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anady</a:t>
            </a:r>
            <a:endParaRPr lang="pl-PL" sz="5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u="sng" dirty="0" smtClean="0">
                <a:solidFill>
                  <a:srgbClr val="7030A0"/>
                </a:solidFill>
                <a:hlinkClick r:id="rId2" tooltip="Kanada"/>
              </a:rPr>
              <a:t>Kanada</a:t>
            </a:r>
            <a:r>
              <a:rPr lang="pl-PL" sz="2400" u="sng" dirty="0" smtClean="0">
                <a:solidFill>
                  <a:srgbClr val="7030A0"/>
                </a:solidFill>
              </a:rPr>
              <a:t> leży w północnej części </a:t>
            </a:r>
            <a:r>
              <a:rPr lang="pl-PL" sz="2400" u="sng" dirty="0" smtClean="0">
                <a:solidFill>
                  <a:srgbClr val="7030A0"/>
                </a:solidFill>
                <a:hlinkClick r:id="rId3" tooltip="Ameryka Północna"/>
              </a:rPr>
              <a:t>Ameryki Północnej</a:t>
            </a:r>
            <a:r>
              <a:rPr lang="pl-PL" sz="2400" u="sng" dirty="0" smtClean="0">
                <a:solidFill>
                  <a:srgbClr val="7030A0"/>
                </a:solidFill>
              </a:rPr>
              <a:t>, nad </a:t>
            </a:r>
            <a:r>
              <a:rPr lang="pl-PL" sz="2400" u="sng" dirty="0" smtClean="0">
                <a:solidFill>
                  <a:srgbClr val="7030A0"/>
                </a:solidFill>
                <a:hlinkClick r:id="rId4" tooltip="Ocean"/>
              </a:rPr>
              <a:t>oceanami</a:t>
            </a:r>
            <a:r>
              <a:rPr lang="pl-PL" sz="2400" u="sng" dirty="0" smtClean="0">
                <a:solidFill>
                  <a:srgbClr val="7030A0"/>
                </a:solidFill>
              </a:rPr>
              <a:t>: </a:t>
            </a:r>
            <a:r>
              <a:rPr lang="pl-PL" sz="2400" u="sng" dirty="0" smtClean="0">
                <a:solidFill>
                  <a:srgbClr val="7030A0"/>
                </a:solidFill>
                <a:hlinkClick r:id="rId5" tooltip="Ocean Atlantycki"/>
              </a:rPr>
              <a:t>Atlantyckim</a:t>
            </a:r>
            <a:r>
              <a:rPr lang="pl-PL" sz="2400" u="sng" dirty="0" smtClean="0">
                <a:solidFill>
                  <a:srgbClr val="7030A0"/>
                </a:solidFill>
              </a:rPr>
              <a:t>, </a:t>
            </a:r>
            <a:r>
              <a:rPr lang="pl-PL" sz="2400" u="sng" dirty="0" smtClean="0">
                <a:solidFill>
                  <a:srgbClr val="7030A0"/>
                </a:solidFill>
                <a:hlinkClick r:id="rId6" tooltip="Ocean Arktyczny"/>
              </a:rPr>
              <a:t>Arktycznym</a:t>
            </a:r>
            <a:r>
              <a:rPr lang="pl-PL" sz="2400" u="sng" dirty="0" smtClean="0">
                <a:solidFill>
                  <a:srgbClr val="7030A0"/>
                </a:solidFill>
              </a:rPr>
              <a:t> i </a:t>
            </a:r>
            <a:r>
              <a:rPr lang="pl-PL" sz="2400" u="sng" dirty="0" smtClean="0">
                <a:solidFill>
                  <a:srgbClr val="7030A0"/>
                </a:solidFill>
                <a:hlinkClick r:id="rId7" tooltip="Ocean Spokojny"/>
              </a:rPr>
              <a:t>Spokojnym</a:t>
            </a:r>
            <a:r>
              <a:rPr lang="pl-PL" sz="2400" u="sng" dirty="0" smtClean="0">
                <a:solidFill>
                  <a:srgbClr val="7030A0"/>
                </a:solidFill>
              </a:rPr>
              <a:t>, obejmuje 2/5 kontynentu północnoamerykańskiego, obejmując część lądową oraz liczne </a:t>
            </a:r>
            <a:r>
              <a:rPr lang="pl-PL" sz="2400" u="sng" dirty="0" smtClean="0">
                <a:solidFill>
                  <a:srgbClr val="7030A0"/>
                </a:solidFill>
                <a:hlinkClick r:id="rId8" tooltip="Wyspa"/>
              </a:rPr>
              <a:t>wyspy</a:t>
            </a:r>
            <a:r>
              <a:rPr lang="pl-PL" sz="2400" u="sng" dirty="0" smtClean="0">
                <a:solidFill>
                  <a:srgbClr val="7030A0"/>
                </a:solidFill>
              </a:rPr>
              <a:t>, m.in. </a:t>
            </a:r>
            <a:r>
              <a:rPr lang="pl-PL" sz="2400" u="sng" dirty="0" smtClean="0">
                <a:solidFill>
                  <a:srgbClr val="7030A0"/>
                </a:solidFill>
                <a:hlinkClick r:id="rId9" tooltip="Archipelag Arktyczny"/>
              </a:rPr>
              <a:t>Archipelag Arktyczny</a:t>
            </a:r>
            <a:r>
              <a:rPr lang="pl-PL" sz="2400" u="sng" dirty="0" smtClean="0">
                <a:solidFill>
                  <a:srgbClr val="7030A0"/>
                </a:solidFill>
              </a:rPr>
              <a:t> na północy, </a:t>
            </a:r>
            <a:r>
              <a:rPr lang="pl-PL" sz="2400" u="sng" dirty="0" smtClean="0">
                <a:solidFill>
                  <a:srgbClr val="7030A0"/>
                </a:solidFill>
                <a:hlinkClick r:id="rId10" tooltip="Nowa Fundlandia"/>
              </a:rPr>
              <a:t>Nową </a:t>
            </a:r>
            <a:r>
              <a:rPr lang="pl-PL" sz="2400" u="sng" dirty="0" err="1" smtClean="0">
                <a:solidFill>
                  <a:srgbClr val="7030A0"/>
                </a:solidFill>
                <a:hlinkClick r:id="rId10" tooltip="Nowa Fundlandia"/>
              </a:rPr>
              <a:t>Fundlandię</a:t>
            </a:r>
            <a:r>
              <a:rPr lang="pl-PL" sz="2400" u="sng" dirty="0" smtClean="0">
                <a:solidFill>
                  <a:srgbClr val="7030A0"/>
                </a:solidFill>
              </a:rPr>
              <a:t> na wschodzie. Pod względem powierzchni Kanada jest </a:t>
            </a:r>
            <a:r>
              <a:rPr lang="pl-PL" sz="2400" u="sng" dirty="0" smtClean="0">
                <a:solidFill>
                  <a:srgbClr val="7030A0"/>
                </a:solidFill>
                <a:hlinkClick r:id="rId11" tooltip="Lista państw świata według powierzchni"/>
              </a:rPr>
              <a:t>drugim państwem na świecie</a:t>
            </a:r>
            <a:r>
              <a:rPr lang="pl-PL" sz="2400" u="sng" dirty="0" smtClean="0">
                <a:solidFill>
                  <a:srgbClr val="7030A0"/>
                </a:solidFill>
              </a:rPr>
              <a:t>. Ten ogromny kraj cechuje się różnorodnością </a:t>
            </a:r>
            <a:r>
              <a:rPr lang="pl-PL" sz="2400" u="sng" dirty="0" smtClean="0">
                <a:solidFill>
                  <a:srgbClr val="7030A0"/>
                </a:solidFill>
                <a:hlinkClick r:id="rId12" tooltip="Krajobraz"/>
              </a:rPr>
              <a:t>krajobrazową</a:t>
            </a:r>
            <a:r>
              <a:rPr lang="pl-PL" sz="2400" u="sng" dirty="0" smtClean="0">
                <a:solidFill>
                  <a:srgbClr val="7030A0"/>
                </a:solidFill>
              </a:rPr>
              <a:t>, </a:t>
            </a:r>
            <a:r>
              <a:rPr lang="pl-PL" sz="2400" u="sng" dirty="0" smtClean="0">
                <a:solidFill>
                  <a:srgbClr val="7030A0"/>
                </a:solidFill>
                <a:hlinkClick r:id="rId13" tooltip="Klimat"/>
              </a:rPr>
              <a:t>klimatyczną</a:t>
            </a:r>
            <a:r>
              <a:rPr lang="pl-PL" sz="2400" u="sng" dirty="0" smtClean="0">
                <a:solidFill>
                  <a:srgbClr val="7030A0"/>
                </a:solidFill>
              </a:rPr>
              <a:t> i </a:t>
            </a:r>
            <a:r>
              <a:rPr lang="pl-PL" sz="2400" u="sng" dirty="0" smtClean="0">
                <a:solidFill>
                  <a:srgbClr val="7030A0"/>
                </a:solidFill>
                <a:hlinkClick r:id="rId14" tooltip="Roślinność"/>
              </a:rPr>
              <a:t>roślinną</a:t>
            </a:r>
            <a:r>
              <a:rPr lang="pl-PL" sz="2400" u="sng" dirty="0" smtClean="0">
                <a:solidFill>
                  <a:srgbClr val="7030A0"/>
                </a:solidFill>
              </a:rPr>
              <a:t>. Kanada jest jednym z nielicznych miejsc na Ziemi, gdzie </a:t>
            </a:r>
            <a:r>
              <a:rPr lang="pl-PL" sz="2400" u="sng" dirty="0" smtClean="0">
                <a:solidFill>
                  <a:srgbClr val="7030A0"/>
                </a:solidFill>
                <a:hlinkClick r:id="rId15" tooltip="Flora"/>
              </a:rPr>
              <a:t>flora</a:t>
            </a:r>
            <a:r>
              <a:rPr lang="pl-PL" sz="2400" u="sng" dirty="0" smtClean="0">
                <a:solidFill>
                  <a:srgbClr val="7030A0"/>
                </a:solidFill>
              </a:rPr>
              <a:t> i </a:t>
            </a:r>
            <a:r>
              <a:rPr lang="pl-PL" sz="2400" u="sng" dirty="0" smtClean="0">
                <a:solidFill>
                  <a:srgbClr val="7030A0"/>
                </a:solidFill>
                <a:hlinkClick r:id="rId16" tooltip="Fauna"/>
              </a:rPr>
              <a:t>fauna</a:t>
            </a:r>
            <a:r>
              <a:rPr lang="pl-PL" sz="2400" u="sng" dirty="0" smtClean="0">
                <a:solidFill>
                  <a:srgbClr val="7030A0"/>
                </a:solidFill>
              </a:rPr>
              <a:t> są dobrze zachowane</a:t>
            </a:r>
            <a:r>
              <a:rPr lang="pl-PL" u="sng" dirty="0" smtClean="0">
                <a:solidFill>
                  <a:srgbClr val="7030A0"/>
                </a:solidFill>
              </a:rPr>
              <a:t>.</a:t>
            </a:r>
            <a:endParaRPr lang="pl-PL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Tm="26348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6600" i="1" dirty="0" smtClean="0">
                <a:solidFill>
                  <a:srgbClr val="7030A0"/>
                </a:solidFill>
              </a:rPr>
              <a:t>H</a:t>
            </a:r>
            <a:r>
              <a:rPr lang="pl-PL" sz="5400" i="1" dirty="0" smtClean="0">
                <a:solidFill>
                  <a:srgbClr val="7030A0"/>
                </a:solidFill>
              </a:rPr>
              <a:t>istoria  </a:t>
            </a:r>
            <a:r>
              <a:rPr lang="pl-PL" sz="6600" i="1" dirty="0" smtClean="0">
                <a:solidFill>
                  <a:srgbClr val="7030A0"/>
                </a:solidFill>
              </a:rPr>
              <a:t>K</a:t>
            </a:r>
            <a:r>
              <a:rPr lang="pl-PL" sz="5400" i="1" dirty="0" smtClean="0">
                <a:solidFill>
                  <a:srgbClr val="7030A0"/>
                </a:solidFill>
              </a:rPr>
              <a:t>anady</a:t>
            </a:r>
            <a:endParaRPr lang="pl-PL" sz="6600" i="1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764704"/>
            <a:ext cx="8229600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dirty="0" smtClean="0"/>
              <a:t>.</a:t>
            </a:r>
          </a:p>
          <a:p>
            <a:pPr>
              <a:buNone/>
            </a:pPr>
            <a:r>
              <a:rPr lang="pl-PL" sz="2000" b="1" u="sng" dirty="0" smtClean="0">
                <a:solidFill>
                  <a:schemeClr val="accent6">
                    <a:lumMod val="50000"/>
                  </a:schemeClr>
                </a:solidFill>
              </a:rPr>
              <a:t>Historia Kanady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jako państwa rozpoczęła się w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2" tooltip="1867"/>
              </a:rPr>
              <a:t>1867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, kiedy 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nastąpiło zjednoczenie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3" tooltip="Wielka Brytania"/>
              </a:rPr>
              <a:t>brytyjskich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kolonii leżących na północ od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4" tooltip="Rzeka Świętego Wawrzyńca"/>
              </a:rPr>
              <a:t>Rzeki Świętego </a:t>
            </a:r>
            <a:r>
              <a:rPr lang="pl-PL" sz="2000" u="sng" dirty="0" err="1" smtClean="0">
                <a:solidFill>
                  <a:schemeClr val="accent6">
                    <a:lumMod val="50000"/>
                  </a:schemeClr>
                </a:solidFill>
                <a:hlinkClick r:id="rId4" tooltip="Rzeka Świętego Wawrzyńca"/>
              </a:rPr>
              <a:t>Wawrzyńca</a:t>
            </a:r>
            <a:r>
              <a:rPr lang="pl-PL" sz="2000" u="sng" dirty="0" err="1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pl-PL" sz="2000" u="sng" dirty="0" err="1" smtClean="0">
                <a:solidFill>
                  <a:schemeClr val="accent6">
                    <a:lumMod val="50000"/>
                  </a:schemeClr>
                </a:solidFill>
                <a:hlinkClick r:id="rId5" tooltip="Wielkie Jeziora Północnoamerykańskie"/>
              </a:rPr>
              <a:t>Wielkich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5" tooltip="Wielkie Jeziora Północnoamerykańskie"/>
              </a:rPr>
              <a:t> Jezior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oraz dalej na zachód od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6" tooltip="Równoleżnik"/>
              </a:rPr>
              <a:t>równoleżnika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49°N.</a:t>
            </a:r>
          </a:p>
          <a:p>
            <a:pPr>
              <a:buNone/>
            </a:pP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Sądzi się, że ludzie na stałe zaczęli się osiedlać na terytorium dzisiejszej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7" tooltip="Kanada"/>
              </a:rPr>
              <a:t>Kanady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około 12 tysięcy lat temu</a:t>
            </a:r>
            <a:r>
              <a:rPr lang="pl-PL" sz="2000" u="sng" baseline="30000" dirty="0" smtClean="0">
                <a:solidFill>
                  <a:schemeClr val="accent6">
                    <a:lumMod val="50000"/>
                  </a:schemeClr>
                </a:solidFill>
                <a:hlinkClick r:id="rId8"/>
              </a:rPr>
              <a:t>[1]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Od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9" tooltip="XVI wiek"/>
              </a:rPr>
              <a:t>XVI wieku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wybrzeża Kanady penetrowali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10" tooltip="Francja"/>
              </a:rPr>
              <a:t>francuscy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żeglarze, od początku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11" tooltip="XVII wiek"/>
              </a:rPr>
              <a:t>XVII wieku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trwała francuska kolonizacja kraju (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12" tooltip="Nowa Francja"/>
              </a:rPr>
              <a:t>Nowa Francja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). W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13" tooltip="1608"/>
              </a:rPr>
              <a:t>1608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pl-PL" sz="2000" u="sng" dirty="0" err="1" smtClean="0">
                <a:solidFill>
                  <a:schemeClr val="accent6">
                    <a:lumMod val="50000"/>
                  </a:schemeClr>
                </a:solidFill>
              </a:rPr>
              <a:t>założono</a:t>
            </a:r>
            <a:r>
              <a:rPr lang="pl-PL" sz="2000" u="sng" dirty="0" err="1" smtClean="0">
                <a:solidFill>
                  <a:schemeClr val="accent6">
                    <a:lumMod val="50000"/>
                  </a:schemeClr>
                </a:solidFill>
                <a:hlinkClick r:id="rId14" tooltip="Québec (miasto)"/>
              </a:rPr>
              <a:t>Québec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. W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15" tooltip="XVIII wiek"/>
              </a:rPr>
              <a:t>XVIII wieku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Francuzi byli stopniowo wypierani przez Brytyjczyków. W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16" tooltip="1763"/>
              </a:rPr>
              <a:t>1763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na mocy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17" tooltip="Pokój paryski 1763"/>
              </a:rPr>
              <a:t>pokoju paryskiego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Wielka Brytania przejęła Nową Francję, rozpoczynając brytyjską kolonizację kraju. W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2" tooltip="1867"/>
              </a:rPr>
              <a:t>1867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nastąpiło zjednoczenie brytyjskich posiadłości i powstanie Kanady jako państwa federalnego o </a:t>
            </a:r>
            <a:r>
              <a:rPr lang="pl-PL" sz="2000" u="sng" dirty="0" err="1" smtClean="0">
                <a:solidFill>
                  <a:schemeClr val="accent6">
                    <a:lumMod val="50000"/>
                  </a:schemeClr>
                </a:solidFill>
              </a:rPr>
              <a:t>statusie</a:t>
            </a:r>
            <a:r>
              <a:rPr lang="pl-PL" sz="2000" u="sng" dirty="0" err="1" smtClean="0">
                <a:solidFill>
                  <a:schemeClr val="accent6">
                    <a:lumMod val="50000"/>
                  </a:schemeClr>
                </a:solidFill>
                <a:hlinkClick r:id="rId18" tooltip="Dominium brytyjskie"/>
              </a:rPr>
              <a:t>dominium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. W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19" tooltip="I wojna światowa"/>
              </a:rPr>
              <a:t>I wojnie światowej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stała po stronie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20" tooltip="Alianci"/>
              </a:rPr>
              <a:t>aliantów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. W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21" tooltip="1931"/>
              </a:rPr>
              <a:t>1931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Kanada uzyskała niepodległość i została suwerennym członkiem brytyjskiej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22" tooltip="Wspólnota Narodów"/>
              </a:rPr>
              <a:t>Wspólnoty Narodów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. W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23" tooltip="II wojna światowa"/>
              </a:rPr>
              <a:t>II wojnie światowej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stała po stronie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20" tooltip="Alianci"/>
              </a:rPr>
              <a:t>aliantów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. W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24" tooltip="1945"/>
              </a:rPr>
              <a:t>1945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została członkiem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25" tooltip="Organizacja Narodów Zjednoczonych"/>
              </a:rPr>
              <a:t>ONZ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, a w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26" tooltip="1949"/>
              </a:rPr>
              <a:t>1949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pl-PL" sz="2000" u="sng" dirty="0" smtClean="0">
                <a:solidFill>
                  <a:schemeClr val="accent6">
                    <a:lumMod val="50000"/>
                  </a:schemeClr>
                </a:solidFill>
                <a:hlinkClick r:id="rId27" tooltip="NATO"/>
              </a:rPr>
              <a:t>NATO</a:t>
            </a:r>
            <a:endParaRPr lang="pl-PL" sz="20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28112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6600" i="1" dirty="0" smtClean="0">
                <a:solidFill>
                  <a:srgbClr val="7030A0"/>
                </a:solidFill>
              </a:rPr>
              <a:t>M</a:t>
            </a:r>
            <a:r>
              <a:rPr lang="pl-PL" sz="5400" i="1" dirty="0" smtClean="0">
                <a:solidFill>
                  <a:srgbClr val="7030A0"/>
                </a:solidFill>
              </a:rPr>
              <a:t>apa </a:t>
            </a:r>
            <a:r>
              <a:rPr lang="pl-PL" sz="6600" i="1" dirty="0" smtClean="0">
                <a:solidFill>
                  <a:srgbClr val="7030A0"/>
                </a:solidFill>
              </a:rPr>
              <a:t>K</a:t>
            </a:r>
            <a:r>
              <a:rPr lang="pl-PL" sz="5400" i="1" dirty="0" smtClean="0">
                <a:solidFill>
                  <a:srgbClr val="7030A0"/>
                </a:solidFill>
              </a:rPr>
              <a:t>anady</a:t>
            </a:r>
            <a:endParaRPr lang="pl-PL" sz="5400" i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UseR\Desktop\big_20090821_1649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6533405" cy="551685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153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-387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7300" i="1" dirty="0" smtClean="0">
                <a:solidFill>
                  <a:srgbClr val="7030A0"/>
                </a:solidFill>
              </a:rPr>
              <a:t>S</a:t>
            </a:r>
            <a:r>
              <a:rPr lang="pl-PL" sz="6000" i="1" dirty="0" smtClean="0">
                <a:solidFill>
                  <a:srgbClr val="7030A0"/>
                </a:solidFill>
              </a:rPr>
              <a:t>ymbole</a:t>
            </a:r>
            <a:r>
              <a:rPr lang="pl-PL" i="1" dirty="0" smtClean="0">
                <a:solidFill>
                  <a:srgbClr val="7030A0"/>
                </a:solidFill>
              </a:rPr>
              <a:t> </a:t>
            </a:r>
            <a:r>
              <a:rPr lang="pl-PL" sz="7300" i="1" dirty="0" smtClean="0">
                <a:solidFill>
                  <a:srgbClr val="7030A0"/>
                </a:solidFill>
              </a:rPr>
              <a:t>N</a:t>
            </a:r>
            <a:r>
              <a:rPr lang="pl-PL" sz="6000" i="1" dirty="0" smtClean="0">
                <a:solidFill>
                  <a:srgbClr val="7030A0"/>
                </a:solidFill>
              </a:rPr>
              <a:t>arodowe</a:t>
            </a:r>
            <a:endParaRPr lang="pl-PL" sz="6000" i="1" dirty="0">
              <a:solidFill>
                <a:srgbClr val="7030A0"/>
              </a:solidFill>
            </a:endParaRPr>
          </a:p>
        </p:txBody>
      </p:sp>
      <p:pic>
        <p:nvPicPr>
          <p:cNvPr id="3077" name="Picture 5" descr="C:\Users\UseR\Desktop\130px-Érable_canad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628800"/>
            <a:ext cx="1238250" cy="1400175"/>
          </a:xfrm>
          <a:prstGeom prst="rect">
            <a:avLst/>
          </a:prstGeom>
          <a:noFill/>
        </p:spPr>
      </p:pic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539552" y="980728"/>
            <a:ext cx="8280920" cy="5661248"/>
          </a:xfrm>
        </p:spPr>
        <p:style>
          <a:lnRef idx="2">
            <a:schemeClr val="dk1"/>
          </a:lnRef>
          <a:fillRef idx="1002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godło </a:t>
            </a:r>
          </a:p>
          <a:p>
            <a:pPr>
              <a:buNone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Godłem Kanady jest liść klonu</a:t>
            </a:r>
          </a:p>
          <a:p>
            <a:pPr>
              <a:buNone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w kolorze czerwonym na białym tle.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hymn </a:t>
            </a:r>
          </a:p>
          <a:p>
            <a:pPr>
              <a:buNone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Tytuł – O Kanado</a:t>
            </a:r>
          </a:p>
          <a:p>
            <a:pPr>
              <a:buNone/>
            </a:pP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Flaga</a:t>
            </a:r>
          </a:p>
          <a:p>
            <a:pPr>
              <a:buNone/>
            </a:pP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Język</a:t>
            </a:r>
          </a:p>
          <a:p>
            <a:pPr>
              <a:buNone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angielski </a:t>
            </a:r>
          </a:p>
          <a:p>
            <a:pPr>
              <a:buNone/>
            </a:pP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UseR\Desktop\130px-Érable_canad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1238250" cy="1400175"/>
          </a:xfrm>
          <a:prstGeom prst="rect">
            <a:avLst/>
          </a:prstGeom>
          <a:noFill/>
        </p:spPr>
      </p:pic>
      <p:pic>
        <p:nvPicPr>
          <p:cNvPr id="4099" name="Picture 3" descr="C:\Users\UseR\Desktop\pobra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221088"/>
            <a:ext cx="1872208" cy="116683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368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6600" i="1" dirty="0" smtClean="0">
                <a:solidFill>
                  <a:srgbClr val="7030A0"/>
                </a:solidFill>
              </a:rPr>
              <a:t>L</a:t>
            </a:r>
            <a:r>
              <a:rPr lang="pl-PL" sz="5400" i="1" dirty="0" smtClean="0">
                <a:solidFill>
                  <a:srgbClr val="7030A0"/>
                </a:solidFill>
              </a:rPr>
              <a:t>udność</a:t>
            </a:r>
            <a:endParaRPr lang="pl-PL" sz="5400" i="1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 Kanadzie jest  34,88  miliona ludzi.</a:t>
            </a:r>
            <a:endParaRPr lang="pl-PL" dirty="0"/>
          </a:p>
        </p:txBody>
      </p:sp>
      <p:pic>
        <p:nvPicPr>
          <p:cNvPr id="5122" name="Picture 2" descr="C:\Users\UseR\Desktop\liczba-ludnosci-w-kanadzie-ostatnie-10-l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8562047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323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pl-PL" sz="4400" i="1" dirty="0" smtClean="0">
                <a:solidFill>
                  <a:srgbClr val="7030A0"/>
                </a:solidFill>
              </a:rPr>
              <a:t>Igrzyska zimowe</a:t>
            </a:r>
            <a:endParaRPr lang="pl-PL" sz="4400" i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C:\Users\UseR\Desktop\00025OL5NDXL755B-C4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4912241" cy="2585390"/>
          </a:xfrm>
          <a:prstGeom prst="rect">
            <a:avLst/>
          </a:prstGeom>
          <a:noFill/>
        </p:spPr>
      </p:pic>
      <p:sp>
        <p:nvSpPr>
          <p:cNvPr id="10" name="Prostokąt 9"/>
          <p:cNvSpPr/>
          <p:nvPr/>
        </p:nvSpPr>
        <p:spPr>
          <a:xfrm>
            <a:off x="611560" y="443711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>
                <a:hlinkClick r:id="rId3" tooltip="Kanada"/>
              </a:rPr>
              <a:t>Kanada</a:t>
            </a:r>
            <a:r>
              <a:rPr lang="pl-PL" dirty="0" smtClean="0"/>
              <a:t> wystartowała we wszystkich </a:t>
            </a:r>
            <a:r>
              <a:rPr lang="pl-PL" b="1" dirty="0" smtClean="0">
                <a:hlinkClick r:id="rId4" tooltip="Zimowe igrzyska olimpijskie"/>
              </a:rPr>
              <a:t>zimowych IO</a:t>
            </a:r>
            <a:r>
              <a:rPr lang="pl-PL" dirty="0" smtClean="0"/>
              <a:t> od </a:t>
            </a:r>
            <a:r>
              <a:rPr lang="pl-PL" dirty="0" smtClean="0">
                <a:hlinkClick r:id="rId5" tooltip="Zimowe Igrzyska Olimpijskie 1924"/>
              </a:rPr>
              <a:t>pierwszych zimowych igrzysk w Chamonix</a:t>
            </a:r>
            <a:r>
              <a:rPr lang="pl-PL" dirty="0" smtClean="0"/>
              <a:t> w </a:t>
            </a:r>
            <a:r>
              <a:rPr lang="pl-PL" dirty="0" smtClean="0">
                <a:hlinkClick r:id="rId6" tooltip="1924"/>
              </a:rPr>
              <a:t>1924</a:t>
            </a:r>
            <a:r>
              <a:rPr lang="pl-PL" dirty="0" smtClean="0"/>
              <a:t> roku. Reprezentowana była przez 1155 sportowców (799 mężczyzn i 356 kobiet).</a:t>
            </a:r>
            <a:r>
              <a:rPr lang="pl-PL" baseline="30000" dirty="0" smtClean="0">
                <a:hlinkClick r:id="rId7"/>
              </a:rPr>
              <a:t>[1]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 spd="slow" advTm="1731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6600" dirty="0" smtClean="0">
                <a:solidFill>
                  <a:srgbClr val="7030A0"/>
                </a:solidFill>
              </a:rPr>
              <a:t>O</a:t>
            </a:r>
            <a:r>
              <a:rPr lang="pl-PL" sz="5400" dirty="0" smtClean="0">
                <a:solidFill>
                  <a:srgbClr val="7030A0"/>
                </a:solidFill>
              </a:rPr>
              <a:t>pracowały</a:t>
            </a:r>
            <a:r>
              <a:rPr lang="pl-PL" sz="8000" dirty="0" smtClean="0">
                <a:solidFill>
                  <a:srgbClr val="7030A0"/>
                </a:solidFill>
              </a:rPr>
              <a:t> </a:t>
            </a:r>
            <a:r>
              <a:rPr lang="pl-PL" sz="5400" dirty="0" smtClean="0">
                <a:solidFill>
                  <a:srgbClr val="7030A0"/>
                </a:solidFill>
              </a:rPr>
              <a:t>:</a:t>
            </a:r>
            <a:endParaRPr lang="pl-PL" sz="5400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pl-PL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atarzyna  </a:t>
            </a:r>
            <a:r>
              <a:rPr lang="pl-PL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ąbik</a:t>
            </a:r>
            <a:endParaRPr lang="pl-PL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milia </a:t>
            </a:r>
            <a:r>
              <a:rPr lang="pl-PL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pl-PL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aworek</a:t>
            </a:r>
            <a:endParaRPr lang="pl-PL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2372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289</TotalTime>
  <Words>61</Words>
  <Application>Microsoft Office PowerPoint</Application>
  <PresentationFormat>Pokaz na ekranie (4:3)</PresentationFormat>
  <Paragraphs>31</Paragraphs>
  <Slides>8</Slides>
  <Notes>1</Notes>
  <HiddenSlides>0</HiddenSlides>
  <MMClips>2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Wierzchołek</vt:lpstr>
      <vt:lpstr>Kanada </vt:lpstr>
      <vt:lpstr>Położenie Kanady</vt:lpstr>
      <vt:lpstr>Historia  Kanady</vt:lpstr>
      <vt:lpstr>Mapa Kanady</vt:lpstr>
      <vt:lpstr> Symbole Narodowe</vt:lpstr>
      <vt:lpstr>Ludność</vt:lpstr>
      <vt:lpstr>Igrzyska zimowe</vt:lpstr>
      <vt:lpstr>Opracowały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Kanada</dc:title>
  <dc:creator>UseR</dc:creator>
  <cp:lastModifiedBy>UseR</cp:lastModifiedBy>
  <cp:revision>34</cp:revision>
  <dcterms:created xsi:type="dcterms:W3CDTF">2014-01-27T09:43:30Z</dcterms:created>
  <dcterms:modified xsi:type="dcterms:W3CDTF">2014-02-04T19:40:26Z</dcterms:modified>
</cp:coreProperties>
</file>